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56">
          <p15:clr>
            <a:srgbClr val="747775"/>
          </p15:clr>
        </p15:guide>
        <p15:guide id="2" orient="horz" pos="2494">
          <p15:clr>
            <a:srgbClr val="747775"/>
          </p15:clr>
        </p15:guide>
        <p15:guide id="3" pos="473">
          <p15:clr>
            <a:srgbClr val="747775"/>
          </p15:clr>
        </p15:guide>
        <p15:guide id="4" pos="1191">
          <p15:clr>
            <a:srgbClr val="747775"/>
          </p15:clr>
        </p15:guide>
        <p15:guide id="5" pos="83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pos="5556"/>
        <p:guide orient="horz" pos="2494"/>
        <p:guide pos="473"/>
        <p:guide pos="1191"/>
        <p:guide pos="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8feb3e0b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8feb3e0b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9790f089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9790f089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79dcb705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79dcb705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94b6c55f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94b6c55f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94b6c55f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94b6c55f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79dcb705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79dcb705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052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297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13" name="Google Shape;13;p2" descr="Immagine che contiene nero, oscurità&#10;&#10;Il contenuto generato dall&amp;#39;intelligenza artificiale potrebbe non essere corretto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7156" y="4044210"/>
            <a:ext cx="2910374" cy="12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Immagine che contiene schermata, quadrato&#10;&#10;Il contenuto generato dall&amp;#39;intelligenza artificiale potrebbe non essere corretto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4" y="4177703"/>
            <a:ext cx="1872800" cy="9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29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" name="Google Shape;21;p4" descr="Immagine che contiene nero, oscurità&#10;&#10;Il contenuto generato dall&amp;#39;intelligenza artificiale potrebbe non essere corretto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75835" y="4514780"/>
            <a:ext cx="1368175" cy="5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 descr="Immagine che contiene schermata, quadrato&#10;&#10;Il contenuto generato dall&amp;#39;intelligenza artificiale potrebbe non essere corretto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3" y="4579194"/>
            <a:ext cx="944163" cy="4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4297658" y="46165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400">
                <a:solidFill>
                  <a:schemeClr val="dk1"/>
                </a:solidFill>
              </a:defRPr>
            </a:lvl1pPr>
            <a:lvl2pPr lvl="1" algn="ctr">
              <a:buNone/>
              <a:defRPr sz="1400">
                <a:solidFill>
                  <a:schemeClr val="dk1"/>
                </a:solidFill>
              </a:defRPr>
            </a:lvl2pPr>
            <a:lvl3pPr lvl="2" algn="ctr">
              <a:buNone/>
              <a:defRPr sz="1400">
                <a:solidFill>
                  <a:schemeClr val="dk1"/>
                </a:solidFill>
              </a:defRPr>
            </a:lvl3pPr>
            <a:lvl4pPr lvl="3" algn="ctr">
              <a:buNone/>
              <a:defRPr sz="1400">
                <a:solidFill>
                  <a:schemeClr val="dk1"/>
                </a:solidFill>
              </a:defRPr>
            </a:lvl4pPr>
            <a:lvl5pPr lvl="4" algn="ctr">
              <a:buNone/>
              <a:defRPr sz="1400">
                <a:solidFill>
                  <a:schemeClr val="dk1"/>
                </a:solidFill>
              </a:defRPr>
            </a:lvl5pPr>
            <a:lvl6pPr lvl="5" algn="ctr">
              <a:buNone/>
              <a:defRPr sz="1400">
                <a:solidFill>
                  <a:schemeClr val="dk1"/>
                </a:solidFill>
              </a:defRPr>
            </a:lvl6pPr>
            <a:lvl7pPr lvl="6" algn="ctr">
              <a:buNone/>
              <a:defRPr sz="1400">
                <a:solidFill>
                  <a:schemeClr val="dk1"/>
                </a:solidFill>
              </a:defRPr>
            </a:lvl7pPr>
            <a:lvl8pPr lvl="7" algn="ctr">
              <a:buNone/>
              <a:defRPr sz="1400">
                <a:solidFill>
                  <a:schemeClr val="dk1"/>
                </a:solidFill>
              </a:defRPr>
            </a:lvl8pPr>
            <a:lvl9pPr lvl="8" algn="ctr">
              <a:buNone/>
              <a:defRPr sz="1400"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B6D7A8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4297658" y="46165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400">
                <a:solidFill>
                  <a:schemeClr val="dk1"/>
                </a:solidFill>
              </a:defRPr>
            </a:lvl1pPr>
            <a:lvl2pPr lvl="1" algn="ctr">
              <a:buNone/>
              <a:defRPr sz="1400">
                <a:solidFill>
                  <a:schemeClr val="dk1"/>
                </a:solidFill>
              </a:defRPr>
            </a:lvl2pPr>
            <a:lvl3pPr lvl="2" algn="ctr">
              <a:buNone/>
              <a:defRPr sz="1400">
                <a:solidFill>
                  <a:schemeClr val="dk1"/>
                </a:solidFill>
              </a:defRPr>
            </a:lvl3pPr>
            <a:lvl4pPr lvl="3" algn="ctr">
              <a:buNone/>
              <a:defRPr sz="1400">
                <a:solidFill>
                  <a:schemeClr val="dk1"/>
                </a:solidFill>
              </a:defRPr>
            </a:lvl4pPr>
            <a:lvl5pPr lvl="4" algn="ctr">
              <a:buNone/>
              <a:defRPr sz="1400">
                <a:solidFill>
                  <a:schemeClr val="dk1"/>
                </a:solidFill>
              </a:defRPr>
            </a:lvl5pPr>
            <a:lvl6pPr lvl="5" algn="ctr">
              <a:buNone/>
              <a:defRPr sz="1400">
                <a:solidFill>
                  <a:schemeClr val="dk1"/>
                </a:solidFill>
              </a:defRPr>
            </a:lvl6pPr>
            <a:lvl7pPr lvl="6" algn="ctr">
              <a:buNone/>
              <a:defRPr sz="1400">
                <a:solidFill>
                  <a:schemeClr val="dk1"/>
                </a:solidFill>
              </a:defRPr>
            </a:lvl7pPr>
            <a:lvl8pPr lvl="7" algn="ctr">
              <a:buNone/>
              <a:defRPr sz="1400">
                <a:solidFill>
                  <a:schemeClr val="dk1"/>
                </a:solidFill>
              </a:defRPr>
            </a:lvl8pPr>
            <a:lvl9pPr lvl="8" algn="ctr">
              <a:buNone/>
              <a:defRPr sz="1400"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imone.mannarino@mail.polimi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simone.mannarino@mail.polimi.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0" y="253175"/>
            <a:ext cx="9144000" cy="25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5400" b="1"/>
              <a:t>eBPF in the Shell: </a:t>
            </a:r>
            <a:br>
              <a:rPr lang="it" sz="5400" b="1"/>
            </a:br>
            <a:r>
              <a:rPr lang="it" sz="4600"/>
              <a:t>Deploying Kernel Logic on Reconfigurable Hardware</a:t>
            </a:r>
            <a:endParaRPr sz="300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41525"/>
            <a:ext cx="8520600" cy="11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it" sz="1910">
                <a:solidFill>
                  <a:schemeClr val="dk1"/>
                </a:solidFill>
              </a:rPr>
              <a:t>Simone Mannarino  &lt; </a:t>
            </a:r>
            <a:r>
              <a:rPr lang="it" sz="191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simone.mannarino@mail.polimi.it</a:t>
            </a:r>
            <a:r>
              <a:rPr lang="it" sz="1910">
                <a:solidFill>
                  <a:schemeClr val="dk1"/>
                </a:solidFill>
              </a:rPr>
              <a:t> &gt; ​</a:t>
            </a:r>
            <a:endParaRPr sz="191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endParaRPr sz="191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it" sz="1910">
                <a:solidFill>
                  <a:schemeClr val="dk1"/>
                </a:solidFill>
              </a:rPr>
              <a:t>AOHW25_416</a:t>
            </a:r>
            <a:endParaRPr sz="1910"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4297658" y="46165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400">
                <a:solidFill>
                  <a:schemeClr val="dk1"/>
                </a:solidFill>
              </a:rPr>
              <a:t>1</a:t>
            </a:fld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220"/>
              <a:t>Network packet processing speed is crucial​</a:t>
            </a:r>
            <a:endParaRPr sz="3220"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4297658" y="46165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</a:t>
            </a:fld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4806150" y="767100"/>
            <a:ext cx="4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5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56" y="813488"/>
            <a:ext cx="7557094" cy="35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5474750" y="891501"/>
            <a:ext cx="692400" cy="720000"/>
          </a:xfrm>
          <a:prstGeom prst="ellipse">
            <a:avLst/>
          </a:prstGeom>
          <a:solidFill>
            <a:srgbClr val="FFD1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5975550" y="2148101"/>
            <a:ext cx="692400" cy="720000"/>
          </a:xfrm>
          <a:prstGeom prst="ellipse">
            <a:avLst/>
          </a:prstGeom>
          <a:solidFill>
            <a:srgbClr val="FFD61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5474750" y="3404701"/>
            <a:ext cx="692400" cy="720000"/>
          </a:xfrm>
          <a:prstGeom prst="ellipse">
            <a:avLst/>
          </a:prstGeom>
          <a:solidFill>
            <a:srgbClr val="FFDD47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 rot="10800000">
            <a:off x="2958125" y="3404701"/>
            <a:ext cx="692400" cy="720000"/>
          </a:xfrm>
          <a:prstGeom prst="ellipse">
            <a:avLst/>
          </a:prstGeom>
          <a:solidFill>
            <a:srgbClr val="FFE98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 rot="10800000">
            <a:off x="2457325" y="2148101"/>
            <a:ext cx="692400" cy="720000"/>
          </a:xfrm>
          <a:prstGeom prst="ellipse">
            <a:avLst/>
          </a:prstGeom>
          <a:solidFill>
            <a:srgbClr val="FFF0A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 rot="10800000">
            <a:off x="2958125" y="891501"/>
            <a:ext cx="692400" cy="720000"/>
          </a:xfrm>
          <a:prstGeom prst="ellipse">
            <a:avLst/>
          </a:prstGeom>
          <a:solidFill>
            <a:srgbClr val="FFF8D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975" y="968657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975" y="346485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9176" y="2225252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6600" y="34903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7400" y="219126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9900" y="923750"/>
            <a:ext cx="602100" cy="6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FPGA-Based SmartNICs eBPF empowered</a:t>
            </a:r>
            <a:endParaRPr sz="3200"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4297658" y="46165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3</a:t>
            </a:fld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94825" y="891501"/>
            <a:ext cx="2463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8000" tIns="91425" rIns="198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CPU Offloading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0" y="2148101"/>
            <a:ext cx="2463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8000" tIns="91425" rIns="198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High Performance and Low Latency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494825" y="3404701"/>
            <a:ext cx="2463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8000" tIns="91425" rIns="198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Flexibility and Programmability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6167150" y="891501"/>
            <a:ext cx="2753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8000" tIns="91425" rIns="198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High Performance with Minimal Overhead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6661975" y="2148114"/>
            <a:ext cx="2463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8000" tIns="91425" rIns="198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Code Portability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167150" y="3404751"/>
            <a:ext cx="24633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8000" tIns="91425" rIns="198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Safe and Secure Execution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819400" y="1764864"/>
            <a:ext cx="1486476" cy="14864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4191450" y="4219375"/>
            <a:ext cx="47673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2"/>
                </a:solidFill>
              </a:rPr>
              <a:t>Thanks to Flaticon, Arkinasi, Freepik, Iconjam and Didin jpr for the images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Project contribution</a:t>
            </a:r>
            <a:endParaRPr sz="3200"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4297658" y="46165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4</a:t>
            </a:fld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1404288" y="815275"/>
            <a:ext cx="2329200" cy="2329200"/>
          </a:xfrm>
          <a:prstGeom prst="ellipse">
            <a:avLst/>
          </a:prstGeom>
          <a:solidFill>
            <a:srgbClr val="F5F5F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5410488" y="815275"/>
            <a:ext cx="2329200" cy="2329200"/>
          </a:xfrm>
          <a:prstGeom prst="ellipse">
            <a:avLst/>
          </a:prstGeom>
          <a:solidFill>
            <a:srgbClr val="F5F5F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1285650" y="3144475"/>
            <a:ext cx="25665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1"/>
                </a:solidFill>
              </a:rPr>
              <a:t>Nanotube</a:t>
            </a:r>
            <a:r>
              <a:rPr lang="it" sz="1800">
                <a:solidFill>
                  <a:schemeClr val="dk1"/>
                </a:solidFill>
              </a:rPr>
              <a:t>:</a:t>
            </a:r>
            <a:br>
              <a:rPr lang="it" sz="1800">
                <a:solidFill>
                  <a:schemeClr val="dk1"/>
                </a:solidFill>
              </a:rPr>
            </a:br>
            <a:r>
              <a:rPr lang="it" sz="1800">
                <a:solidFill>
                  <a:schemeClr val="dk1"/>
                </a:solidFill>
              </a:rPr>
              <a:t>eBPF to FPGA  compiler​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959600" y="3144475"/>
            <a:ext cx="32310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1"/>
                </a:solidFill>
              </a:rPr>
              <a:t>OpenNIC</a:t>
            </a:r>
            <a:r>
              <a:rPr lang="it" sz="1800">
                <a:solidFill>
                  <a:schemeClr val="dk1"/>
                </a:solidFill>
              </a:rPr>
              <a:t>:</a:t>
            </a:r>
            <a:br>
              <a:rPr lang="it" sz="1800">
                <a:solidFill>
                  <a:schemeClr val="dk1"/>
                </a:solidFill>
              </a:rPr>
            </a:br>
            <a:r>
              <a:rPr lang="it" sz="1800">
                <a:solidFill>
                  <a:schemeClr val="dk1"/>
                </a:solidFill>
              </a:rPr>
              <a:t>SmartNIC capable of executing the generated code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724" y="1278862"/>
            <a:ext cx="1402025" cy="14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4191450" y="4219375"/>
            <a:ext cx="47673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2"/>
                </a:solidFill>
              </a:rPr>
              <a:t>Thanks to Flaticon,iconixar,Triangle Squad and Muhammad Ali for the images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900" y="1278862"/>
            <a:ext cx="1402025" cy="1402025"/>
          </a:xfrm>
          <a:prstGeom prst="rect">
            <a:avLst/>
          </a:prstGeom>
          <a:solidFill>
            <a:srgbClr val="F5F5F5"/>
          </a:solidFill>
          <a:ln>
            <a:noFill/>
          </a:ln>
        </p:spPr>
      </p:pic>
      <p:pic>
        <p:nvPicPr>
          <p:cNvPr id="108" name="Google Shape;108;p16" title="link-buildi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200" y="1745063"/>
            <a:ext cx="469600" cy="4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5" y="180900"/>
            <a:ext cx="91440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4020"/>
              <a:t>NOW IT’S DEMO TIME</a:t>
            </a:r>
            <a:endParaRPr sz="4020"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8" y="46165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5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75" y="1142400"/>
            <a:ext cx="5739475" cy="32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1000">
                <a:solidFill>
                  <a:schemeClr val="dk2"/>
                </a:solidFill>
              </a:rPr>
              <a:t>6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3" name="Demo_AOHW">
            <a:hlinkClick r:id="" action="ppaction://media"/>
            <a:extLst>
              <a:ext uri="{FF2B5EF4-FFF2-40B4-BE49-F238E27FC236}">
                <a16:creationId xmlns:a16="http://schemas.microsoft.com/office/drawing/2014/main" id="{F652BB5B-E2CA-C791-7E0B-637544C01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9062"/>
            <a:ext cx="9144000" cy="490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0" y="87300"/>
            <a:ext cx="91440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444" b="1"/>
              <a:t>THANK YOU FOR YOUR ATTENTION</a:t>
            </a:r>
            <a:endParaRPr sz="2511" b="1"/>
          </a:p>
        </p:txBody>
      </p:sp>
      <p:sp>
        <p:nvSpPr>
          <p:cNvPr id="126" name="Google Shape;126;p19"/>
          <p:cNvSpPr txBox="1"/>
          <p:nvPr/>
        </p:nvSpPr>
        <p:spPr>
          <a:xfrm>
            <a:off x="1516500" y="4200450"/>
            <a:ext cx="61110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311" b="1">
                <a:solidFill>
                  <a:schemeClr val="dk1"/>
                </a:solidFill>
              </a:rPr>
              <a:t>Simone Mannarino</a:t>
            </a:r>
            <a:endParaRPr sz="2311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311" b="1">
                <a:solidFill>
                  <a:schemeClr val="dk1"/>
                </a:solidFill>
              </a:rPr>
              <a:t>&lt; </a:t>
            </a:r>
            <a:r>
              <a:rPr lang="it" sz="2311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simone.mannarino@mail.polimi.it</a:t>
            </a:r>
            <a:r>
              <a:rPr lang="it" sz="2311" b="1">
                <a:solidFill>
                  <a:schemeClr val="dk1"/>
                </a:solidFill>
              </a:rPr>
              <a:t> &gt;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27" name="Google Shape;127;p19" descr="File:LinkedIn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250" y="1752954"/>
            <a:ext cx="1659525" cy="4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8773" y="2164777"/>
            <a:ext cx="1986475" cy="19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- AOHW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136</Words>
  <Application>Microsoft Office PowerPoint</Application>
  <PresentationFormat>Presentazione su schermo (16:9)</PresentationFormat>
  <Paragraphs>27</Paragraphs>
  <Slides>7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9" baseType="lpstr">
      <vt:lpstr>Arial</vt:lpstr>
      <vt:lpstr>Tema - AOHW</vt:lpstr>
      <vt:lpstr>eBPF in the Shell:  Deploying Kernel Logic on Reconfigurable Hardware</vt:lpstr>
      <vt:lpstr>Network packet processing speed is crucial​</vt:lpstr>
      <vt:lpstr>FPGA-Based SmartNICs eBPF empowered</vt:lpstr>
      <vt:lpstr>Project contribution</vt:lpstr>
      <vt:lpstr>NOW IT’S DEMO TIME</vt:lpstr>
      <vt:lpstr>Presentazione standard di PowerPoint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Simone Mannarino</cp:lastModifiedBy>
  <cp:revision>2</cp:revision>
  <dcterms:modified xsi:type="dcterms:W3CDTF">2025-08-29T06:24:18Z</dcterms:modified>
</cp:coreProperties>
</file>